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57" r:id="rId3"/>
    <p:sldId id="271" r:id="rId4"/>
    <p:sldId id="258" r:id="rId5"/>
    <p:sldId id="272" r:id="rId6"/>
    <p:sldId id="273" r:id="rId7"/>
    <p:sldId id="259" r:id="rId8"/>
    <p:sldId id="274" r:id="rId9"/>
    <p:sldId id="260" r:id="rId10"/>
    <p:sldId id="264" r:id="rId11"/>
    <p:sldId id="261" r:id="rId12"/>
    <p:sldId id="262" r:id="rId13"/>
    <p:sldId id="263" r:id="rId14"/>
    <p:sldId id="266" r:id="rId15"/>
    <p:sldId id="265" r:id="rId16"/>
    <p:sldId id="267" r:id="rId17"/>
    <p:sldId id="275" r:id="rId18"/>
    <p:sldId id="269" r:id="rId19"/>
    <p:sldId id="268"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1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B577D6-38E5-5C45-A132-0B764BD0DB42}" type="datetimeFigureOut">
              <a:rPr lang="en-US" smtClean="0"/>
              <a:t>8/22/16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6F9330-810A-4942-AE37-56B7104F7D76}" type="slidenum">
              <a:rPr lang="en-US" smtClean="0"/>
              <a:t>‹#›</a:t>
            </a:fld>
            <a:endParaRPr lang="en-US"/>
          </a:p>
        </p:txBody>
      </p:sp>
    </p:spTree>
    <p:extLst>
      <p:ext uri="{BB962C8B-B14F-4D97-AF65-F5344CB8AC3E}">
        <p14:creationId xmlns:p14="http://schemas.microsoft.com/office/powerpoint/2010/main" val="33320124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8/22/16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8/22/16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8/22/16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8/22/16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8/22/16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ncienthistory.about.com/od/food/a/wheat.htm" TargetMode="Externa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eek-language.com/LinearB.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7047" y="741489"/>
            <a:ext cx="7594328" cy="1847850"/>
          </a:xfrm>
        </p:spPr>
        <p:txBody>
          <a:bodyPr/>
          <a:lstStyle/>
          <a:p>
            <a:r>
              <a:rPr lang="en-US" dirty="0" smtClean="0"/>
              <a:t>Ancient Civilizations</a:t>
            </a:r>
            <a:br>
              <a:rPr lang="en-US" dirty="0" smtClean="0"/>
            </a:br>
            <a:r>
              <a:rPr lang="en-US" dirty="0" smtClean="0"/>
              <a:t>GREEKS</a:t>
            </a:r>
            <a:br>
              <a:rPr lang="en-US" dirty="0" smtClean="0"/>
            </a:br>
            <a:r>
              <a:rPr lang="en-US" sz="4800" i="1" dirty="0" smtClean="0"/>
              <a:t>(Archaic to Classical Age)</a:t>
            </a:r>
            <a:endParaRPr lang="en-US" sz="4800" i="1" dirty="0"/>
          </a:p>
        </p:txBody>
      </p:sp>
      <p:sp>
        <p:nvSpPr>
          <p:cNvPr id="3" name="Subtitle 2"/>
          <p:cNvSpPr>
            <a:spLocks noGrp="1"/>
          </p:cNvSpPr>
          <p:nvPr>
            <p:ph type="subTitle" idx="1"/>
          </p:nvPr>
        </p:nvSpPr>
        <p:spPr>
          <a:xfrm>
            <a:off x="1472187" y="5432404"/>
            <a:ext cx="7086600" cy="1294544"/>
          </a:xfrm>
        </p:spPr>
        <p:txBody>
          <a:bodyPr/>
          <a:lstStyle/>
          <a:p>
            <a:r>
              <a:rPr lang="en-US" dirty="0" smtClean="0"/>
              <a:t>Mrs. Thompson</a:t>
            </a:r>
          </a:p>
          <a:p>
            <a:r>
              <a:rPr lang="en-US" dirty="0" smtClean="0"/>
              <a:t>6</a:t>
            </a:r>
            <a:r>
              <a:rPr lang="en-US" baseline="30000" dirty="0" smtClean="0"/>
              <a:t>th</a:t>
            </a:r>
            <a:r>
              <a:rPr lang="en-US" dirty="0" smtClean="0"/>
              <a:t> Grade</a:t>
            </a:r>
            <a:endParaRPr lang="en-US" dirty="0"/>
          </a:p>
        </p:txBody>
      </p:sp>
      <p:pic>
        <p:nvPicPr>
          <p:cNvPr id="4" name="Picture 3"/>
          <p:cNvPicPr>
            <a:picLocks noChangeAspect="1"/>
          </p:cNvPicPr>
          <p:nvPr/>
        </p:nvPicPr>
        <p:blipFill>
          <a:blip r:embed="rId2"/>
          <a:stretch>
            <a:fillRect/>
          </a:stretch>
        </p:blipFill>
        <p:spPr>
          <a:xfrm>
            <a:off x="2913078" y="2678440"/>
            <a:ext cx="4513602" cy="2527617"/>
          </a:xfrm>
          <a:prstGeom prst="rect">
            <a:avLst/>
          </a:prstGeom>
        </p:spPr>
      </p:pic>
    </p:spTree>
    <p:extLst>
      <p:ext uri="{BB962C8B-B14F-4D97-AF65-F5344CB8AC3E}">
        <p14:creationId xmlns:p14="http://schemas.microsoft.com/office/powerpoint/2010/main" val="69202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a:cs typeface="Cooper Black"/>
              </a:rPr>
              <a:t>Famous Leaders</a:t>
            </a:r>
            <a:endParaRPr lang="en-US" dirty="0">
              <a:latin typeface="Cooper Black"/>
              <a:cs typeface="Cooper Black"/>
            </a:endParaRPr>
          </a:p>
        </p:txBody>
      </p:sp>
      <p:sp>
        <p:nvSpPr>
          <p:cNvPr id="3" name="Content Placeholder 2"/>
          <p:cNvSpPr>
            <a:spLocks noGrp="1"/>
          </p:cNvSpPr>
          <p:nvPr>
            <p:ph idx="1"/>
          </p:nvPr>
        </p:nvSpPr>
        <p:spPr/>
        <p:txBody>
          <a:bodyPr>
            <a:normAutofit fontScale="70000" lnSpcReduction="20000"/>
          </a:bodyPr>
          <a:lstStyle/>
          <a:p>
            <a:pPr lvl="0"/>
            <a:r>
              <a:rPr lang="en-US" b="1" dirty="0"/>
              <a:t>Alexander the Great</a:t>
            </a:r>
            <a:r>
              <a:rPr lang="en-US" dirty="0"/>
              <a:t> - Often called the greatest military commander in history, Alexander expanded the Greek empire to its greatest size, never losing a battle.</a:t>
            </a:r>
          </a:p>
          <a:p>
            <a:pPr lvl="0"/>
            <a:r>
              <a:rPr lang="en-US" b="1" dirty="0"/>
              <a:t>Cleisthenes</a:t>
            </a:r>
            <a:r>
              <a:rPr lang="en-US" dirty="0"/>
              <a:t> - Called the Father of Athenian Democracy, Cleisthenes helped to reform the constitution so the democracy could work for all.</a:t>
            </a:r>
          </a:p>
          <a:p>
            <a:pPr lvl="0"/>
            <a:r>
              <a:rPr lang="en-US" b="1" dirty="0"/>
              <a:t>Demosthenes</a:t>
            </a:r>
            <a:r>
              <a:rPr lang="en-US" dirty="0"/>
              <a:t> - A great statesman, Demosthenes was considered the greatest orator (speech giver) of Greek times.</a:t>
            </a:r>
          </a:p>
          <a:p>
            <a:pPr lvl="0"/>
            <a:r>
              <a:rPr lang="en-US" b="1" dirty="0"/>
              <a:t>Draco</a:t>
            </a:r>
            <a:r>
              <a:rPr lang="en-US" dirty="0"/>
              <a:t> - Famous for his Draconian law that made many offenses punishable by death.</a:t>
            </a:r>
          </a:p>
          <a:p>
            <a:pPr lvl="0"/>
            <a:r>
              <a:rPr lang="en-US" b="1" dirty="0"/>
              <a:t>Pericles</a:t>
            </a:r>
            <a:r>
              <a:rPr lang="en-US" dirty="0"/>
              <a:t> - A leader and statesman during the golden age of Greece. He helped democracy to flourish and led great building projects in Athens that still survive today.</a:t>
            </a:r>
          </a:p>
          <a:p>
            <a:r>
              <a:rPr lang="en-US" b="1" dirty="0"/>
              <a:t>Solon</a:t>
            </a:r>
            <a:r>
              <a:rPr lang="en-US" dirty="0"/>
              <a:t> - Solon is usually credited with laying the foundations and ideas for democracy. </a:t>
            </a:r>
          </a:p>
        </p:txBody>
      </p:sp>
    </p:spTree>
    <p:extLst>
      <p:ext uri="{BB962C8B-B14F-4D97-AF65-F5344CB8AC3E}">
        <p14:creationId xmlns:p14="http://schemas.microsoft.com/office/powerpoint/2010/main" val="392264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18" y="274637"/>
            <a:ext cx="3681345" cy="1339009"/>
          </a:xfrm>
        </p:spPr>
        <p:txBody>
          <a:bodyPr/>
          <a:lstStyle/>
          <a:p>
            <a:r>
              <a:rPr lang="en-US" dirty="0" smtClean="0">
                <a:latin typeface="Cooper Black"/>
                <a:cs typeface="Cooper Black"/>
              </a:rPr>
              <a:t>Art/Music</a:t>
            </a:r>
            <a:endParaRPr lang="en-US" dirty="0">
              <a:latin typeface="Cooper Black"/>
              <a:cs typeface="Cooper Black"/>
            </a:endParaRPr>
          </a:p>
        </p:txBody>
      </p:sp>
      <p:sp>
        <p:nvSpPr>
          <p:cNvPr id="3" name="Content Placeholder 2"/>
          <p:cNvSpPr>
            <a:spLocks noGrp="1"/>
          </p:cNvSpPr>
          <p:nvPr>
            <p:ph idx="1"/>
          </p:nvPr>
        </p:nvSpPr>
        <p:spPr>
          <a:xfrm>
            <a:off x="511939" y="2373091"/>
            <a:ext cx="8336158" cy="4324257"/>
          </a:xfrm>
        </p:spPr>
        <p:txBody>
          <a:bodyPr>
            <a:normAutofit/>
          </a:bodyPr>
          <a:lstStyle/>
          <a:p>
            <a:r>
              <a:rPr lang="en-US" dirty="0"/>
              <a:t>Greek art is considered superior to the "merely" imitative or decorative Roman art.  </a:t>
            </a:r>
            <a:endParaRPr lang="en-US" dirty="0" smtClean="0"/>
          </a:p>
          <a:p>
            <a:r>
              <a:rPr lang="en-US" dirty="0" smtClean="0"/>
              <a:t>The </a:t>
            </a:r>
            <a:r>
              <a:rPr lang="en-US" dirty="0"/>
              <a:t>goal of the classical Greek sculptors was to produce an ideal artistic </a:t>
            </a:r>
            <a:r>
              <a:rPr lang="en-US" dirty="0" smtClean="0"/>
              <a:t>form- lifelike nudes showed the ideal form of beauty</a:t>
            </a:r>
          </a:p>
          <a:p>
            <a:r>
              <a:rPr lang="en-US" dirty="0" smtClean="0"/>
              <a:t>Drama – Tragedies had a hero with a tragic flaw</a:t>
            </a:r>
          </a:p>
          <a:p>
            <a:r>
              <a:rPr lang="en-US" dirty="0" smtClean="0"/>
              <a:t>Comedy – satire (</a:t>
            </a:r>
            <a:r>
              <a:rPr lang="en-US" dirty="0"/>
              <a:t>the use of humor, irony, exaggeration, or ridicule to expose and criticize people's stupidity </a:t>
            </a:r>
            <a:r>
              <a:rPr lang="en-US" dirty="0" smtClean="0"/>
              <a:t>or flaws - particularly </a:t>
            </a:r>
            <a:r>
              <a:rPr lang="en-US" dirty="0"/>
              <a:t>in </a:t>
            </a:r>
            <a:r>
              <a:rPr lang="en-US" dirty="0" smtClean="0"/>
              <a:t>current politics </a:t>
            </a:r>
            <a:r>
              <a:rPr lang="en-US" dirty="0"/>
              <a:t>and other </a:t>
            </a:r>
            <a:r>
              <a:rPr lang="en-US" dirty="0" smtClean="0"/>
              <a:t>important issues </a:t>
            </a:r>
            <a:endParaRPr lang="en-US" dirty="0"/>
          </a:p>
        </p:txBody>
      </p:sp>
      <p:pic>
        <p:nvPicPr>
          <p:cNvPr id="4" name="Picture 3"/>
          <p:cNvPicPr>
            <a:picLocks noChangeAspect="1"/>
          </p:cNvPicPr>
          <p:nvPr/>
        </p:nvPicPr>
        <p:blipFill>
          <a:blip r:embed="rId2"/>
          <a:stretch>
            <a:fillRect/>
          </a:stretch>
        </p:blipFill>
        <p:spPr>
          <a:xfrm>
            <a:off x="654118" y="274637"/>
            <a:ext cx="4025900" cy="2019300"/>
          </a:xfrm>
          <a:prstGeom prst="rect">
            <a:avLst/>
          </a:prstGeom>
        </p:spPr>
      </p:pic>
    </p:spTree>
    <p:extLst>
      <p:ext uri="{BB962C8B-B14F-4D97-AF65-F5344CB8AC3E}">
        <p14:creationId xmlns:p14="http://schemas.microsoft.com/office/powerpoint/2010/main" val="392264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149" y="274637"/>
            <a:ext cx="3841186" cy="1339009"/>
          </a:xfrm>
        </p:spPr>
        <p:txBody>
          <a:bodyPr/>
          <a:lstStyle/>
          <a:p>
            <a:r>
              <a:rPr lang="en-US" dirty="0" smtClean="0">
                <a:latin typeface="Cooper Black"/>
                <a:cs typeface="Cooper Black"/>
              </a:rPr>
              <a:t>Education</a:t>
            </a:r>
            <a:endParaRPr lang="en-US" dirty="0">
              <a:latin typeface="Cooper Black"/>
              <a:cs typeface="Cooper Black"/>
            </a:endParaRPr>
          </a:p>
        </p:txBody>
      </p:sp>
      <p:sp>
        <p:nvSpPr>
          <p:cNvPr id="3" name="Content Placeholder 2"/>
          <p:cNvSpPr>
            <a:spLocks noGrp="1"/>
          </p:cNvSpPr>
          <p:nvPr>
            <p:ph idx="1"/>
          </p:nvPr>
        </p:nvSpPr>
        <p:spPr>
          <a:xfrm>
            <a:off x="628476" y="1613646"/>
            <a:ext cx="8288029" cy="4928427"/>
          </a:xfrm>
        </p:spPr>
        <p:txBody>
          <a:bodyPr>
            <a:noAutofit/>
          </a:bodyPr>
          <a:lstStyle/>
          <a:p>
            <a:pPr lvl="0"/>
            <a:r>
              <a:rPr lang="en-US" sz="1400" dirty="0"/>
              <a:t>G</a:t>
            </a:r>
            <a:r>
              <a:rPr lang="en-US" sz="1400" dirty="0" smtClean="0"/>
              <a:t>irls </a:t>
            </a:r>
            <a:r>
              <a:rPr lang="en-US" sz="1400" dirty="0"/>
              <a:t>learned skills like weaving from their mothers. </a:t>
            </a:r>
          </a:p>
          <a:p>
            <a:pPr lvl="0"/>
            <a:r>
              <a:rPr lang="en-US" sz="1400" dirty="0"/>
              <a:t>Many girls also learned to read and write at home. </a:t>
            </a:r>
          </a:p>
          <a:p>
            <a:pPr lvl="0"/>
            <a:r>
              <a:rPr lang="en-US" sz="1400" dirty="0"/>
              <a:t>Boys were also taught at home when they were very young but they started school at the age of six. </a:t>
            </a:r>
          </a:p>
          <a:p>
            <a:pPr lvl="0"/>
            <a:r>
              <a:rPr lang="en-US" sz="1400" dirty="0"/>
              <a:t>Boys from a rich family were escorted to school by a slave.</a:t>
            </a:r>
          </a:p>
          <a:p>
            <a:pPr lvl="0"/>
            <a:r>
              <a:rPr lang="en-US" sz="1400" dirty="0"/>
              <a:t>The boys learned reading, writing and arithmetic as well as poetry and music. </a:t>
            </a:r>
          </a:p>
          <a:p>
            <a:pPr lvl="0"/>
            <a:r>
              <a:rPr lang="en-US" sz="1400" dirty="0"/>
              <a:t>The Greeks also believed that physical education was very important so boys did dancing and athletics.</a:t>
            </a:r>
          </a:p>
          <a:p>
            <a:pPr lvl="0"/>
            <a:r>
              <a:rPr lang="en-US" sz="1400" dirty="0"/>
              <a:t>Discipline was severe in Ancient Greek schools and children were often beaten.</a:t>
            </a:r>
          </a:p>
          <a:p>
            <a:pPr lvl="0"/>
            <a:r>
              <a:rPr lang="en-US" sz="1400" dirty="0"/>
              <a:t>In Sparta children were treated </a:t>
            </a:r>
            <a:r>
              <a:rPr lang="en-US" sz="1400" i="1" dirty="0"/>
              <a:t>very</a:t>
            </a:r>
            <a:r>
              <a:rPr lang="en-US" sz="1400" dirty="0"/>
              <a:t> harshly. At the age of 7 boys were removed from their families and sent to live in barracks. They were treated severely to turn them into brave soldiers. They were deliberately kept short of food so they would have to steal - teaching them stealth and cunning. They were whipped for any offense.</a:t>
            </a:r>
          </a:p>
          <a:p>
            <a:r>
              <a:rPr lang="en-US" sz="1400" dirty="0"/>
              <a:t>Spartan girls learned athletics and dancing - so they would become fit and healthy mothers of more soldiers. </a:t>
            </a:r>
          </a:p>
        </p:txBody>
      </p:sp>
      <p:pic>
        <p:nvPicPr>
          <p:cNvPr id="4" name="Picture 3"/>
          <p:cNvPicPr>
            <a:picLocks noChangeAspect="1"/>
          </p:cNvPicPr>
          <p:nvPr/>
        </p:nvPicPr>
        <p:blipFill>
          <a:blip r:embed="rId2"/>
          <a:stretch>
            <a:fillRect/>
          </a:stretch>
        </p:blipFill>
        <p:spPr>
          <a:xfrm>
            <a:off x="4930210" y="274637"/>
            <a:ext cx="3810000" cy="2133600"/>
          </a:xfrm>
          <a:prstGeom prst="rect">
            <a:avLst/>
          </a:prstGeom>
        </p:spPr>
      </p:pic>
    </p:spTree>
    <p:extLst>
      <p:ext uri="{BB962C8B-B14F-4D97-AF65-F5344CB8AC3E}">
        <p14:creationId xmlns:p14="http://schemas.microsoft.com/office/powerpoint/2010/main" val="392264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639" y="274637"/>
            <a:ext cx="4451038" cy="2215180"/>
          </a:xfrm>
        </p:spPr>
        <p:txBody>
          <a:bodyPr/>
          <a:lstStyle/>
          <a:p>
            <a:r>
              <a:rPr lang="en-US" dirty="0" smtClean="0">
                <a:latin typeface="Cooper Black"/>
                <a:cs typeface="Cooper Black"/>
              </a:rPr>
              <a:t>Topography of Land</a:t>
            </a:r>
            <a:endParaRPr lang="en-US" dirty="0">
              <a:latin typeface="Cooper Black"/>
              <a:cs typeface="Cooper Black"/>
            </a:endParaRPr>
          </a:p>
        </p:txBody>
      </p:sp>
      <p:sp>
        <p:nvSpPr>
          <p:cNvPr id="3" name="Content Placeholder 2"/>
          <p:cNvSpPr>
            <a:spLocks noGrp="1"/>
          </p:cNvSpPr>
          <p:nvPr>
            <p:ph idx="1"/>
          </p:nvPr>
        </p:nvSpPr>
        <p:spPr>
          <a:xfrm>
            <a:off x="762000" y="3108203"/>
            <a:ext cx="8014228" cy="3447723"/>
          </a:xfrm>
        </p:spPr>
        <p:txBody>
          <a:bodyPr>
            <a:normAutofit fontScale="92500"/>
          </a:bodyPr>
          <a:lstStyle/>
          <a:p>
            <a:pPr lvl="0"/>
            <a:r>
              <a:rPr lang="en-US" dirty="0"/>
              <a:t>Greece is a </a:t>
            </a:r>
            <a:r>
              <a:rPr lang="en-US" b="1" dirty="0"/>
              <a:t>mountainous peninsula with a sharply fluctuating coastline and also includes several small islands</a:t>
            </a:r>
            <a:r>
              <a:rPr lang="en-US" dirty="0"/>
              <a:t>. </a:t>
            </a:r>
          </a:p>
          <a:p>
            <a:pPr lvl="0"/>
            <a:r>
              <a:rPr lang="en-US" dirty="0"/>
              <a:t>Interaction between the Greek city-states was limited, causing each city-state to develop independently of one another. </a:t>
            </a:r>
          </a:p>
          <a:p>
            <a:r>
              <a:rPr lang="en-US" dirty="0"/>
              <a:t>The aristocracy of each city-state defended its independence and discouraged any efforts to form a monarchy. </a:t>
            </a:r>
          </a:p>
        </p:txBody>
      </p:sp>
      <p:pic>
        <p:nvPicPr>
          <p:cNvPr id="4" name="Picture 3"/>
          <p:cNvPicPr>
            <a:picLocks noChangeAspect="1"/>
          </p:cNvPicPr>
          <p:nvPr/>
        </p:nvPicPr>
        <p:blipFill>
          <a:blip r:embed="rId2"/>
          <a:stretch>
            <a:fillRect/>
          </a:stretch>
        </p:blipFill>
        <p:spPr>
          <a:xfrm>
            <a:off x="762000" y="274637"/>
            <a:ext cx="3463144" cy="2597358"/>
          </a:xfrm>
          <a:prstGeom prst="rect">
            <a:avLst/>
          </a:prstGeom>
        </p:spPr>
      </p:pic>
    </p:spTree>
    <p:extLst>
      <p:ext uri="{BB962C8B-B14F-4D97-AF65-F5344CB8AC3E}">
        <p14:creationId xmlns:p14="http://schemas.microsoft.com/office/powerpoint/2010/main" val="392264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7"/>
            <a:ext cx="5172526" cy="1339009"/>
          </a:xfrm>
        </p:spPr>
        <p:txBody>
          <a:bodyPr/>
          <a:lstStyle/>
          <a:p>
            <a:r>
              <a:rPr lang="en-US" dirty="0" smtClean="0">
                <a:latin typeface="Cooper Black"/>
                <a:cs typeface="Cooper Black"/>
              </a:rPr>
              <a:t>Life as a Citizen</a:t>
            </a:r>
            <a:endParaRPr lang="en-US" dirty="0">
              <a:latin typeface="Cooper Black"/>
              <a:cs typeface="Cooper Black"/>
            </a:endParaRPr>
          </a:p>
        </p:txBody>
      </p:sp>
      <p:sp>
        <p:nvSpPr>
          <p:cNvPr id="3" name="Content Placeholder 2"/>
          <p:cNvSpPr>
            <a:spLocks noGrp="1"/>
          </p:cNvSpPr>
          <p:nvPr>
            <p:ph idx="1"/>
          </p:nvPr>
        </p:nvSpPr>
        <p:spPr>
          <a:xfrm>
            <a:off x="553229" y="1589168"/>
            <a:ext cx="8415649" cy="4738195"/>
          </a:xfrm>
        </p:spPr>
        <p:txBody>
          <a:bodyPr>
            <a:noAutofit/>
          </a:bodyPr>
          <a:lstStyle/>
          <a:p>
            <a:pPr lvl="0"/>
            <a:r>
              <a:rPr lang="en-US" sz="1800" dirty="0"/>
              <a:t>Greek houses were usually small, although they could be large if the family had enough money, and some were even two stories high. </a:t>
            </a:r>
          </a:p>
          <a:p>
            <a:pPr lvl="0"/>
            <a:r>
              <a:rPr lang="en-US" sz="1800" dirty="0"/>
              <a:t>The thick walls of the houses were made out of mud and clay, and the floors were packed dirt. </a:t>
            </a:r>
          </a:p>
          <a:p>
            <a:pPr lvl="0"/>
            <a:r>
              <a:rPr lang="en-US" sz="1800" dirty="0"/>
              <a:t>Some of the richer families could afford to decorate the inside of the walls of their houses with paintings, and some of them were able to afford to put a mosaic of tiles on the floor.</a:t>
            </a:r>
          </a:p>
          <a:p>
            <a:pPr lvl="0"/>
            <a:r>
              <a:rPr lang="en-US" sz="1800" dirty="0"/>
              <a:t>A typical Greek would eat a lump of bread dipped in olive oil for breakfast, and the rest of the day would eat variations of grains and fish. Meat such as beef was reserved for festivals and feasts, and sugar was unknown. If the ancient Greeks ever ate anything sweet, it was because of honey.</a:t>
            </a:r>
          </a:p>
          <a:p>
            <a:r>
              <a:rPr lang="en-US" sz="1800" dirty="0"/>
              <a:t>In the winter time, fishing and farming was suspended, or stopped, so most Greeks spent a lot of their time outside meeting with friends and family or hanging out in public places, which is still true today. </a:t>
            </a:r>
          </a:p>
        </p:txBody>
      </p:sp>
      <p:pic>
        <p:nvPicPr>
          <p:cNvPr id="4" name="Picture 3"/>
          <p:cNvPicPr>
            <a:picLocks noChangeAspect="1"/>
          </p:cNvPicPr>
          <p:nvPr/>
        </p:nvPicPr>
        <p:blipFill>
          <a:blip r:embed="rId2"/>
          <a:stretch>
            <a:fillRect/>
          </a:stretch>
        </p:blipFill>
        <p:spPr>
          <a:xfrm>
            <a:off x="6479436" y="157786"/>
            <a:ext cx="2258069" cy="1455860"/>
          </a:xfrm>
          <a:prstGeom prst="rect">
            <a:avLst/>
          </a:prstGeom>
        </p:spPr>
      </p:pic>
    </p:spTree>
    <p:extLst>
      <p:ext uri="{BB962C8B-B14F-4D97-AF65-F5344CB8AC3E}">
        <p14:creationId xmlns:p14="http://schemas.microsoft.com/office/powerpoint/2010/main" val="392264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898" y="274637"/>
            <a:ext cx="4903623" cy="2667874"/>
          </a:xfrm>
        </p:spPr>
        <p:txBody>
          <a:bodyPr/>
          <a:lstStyle/>
          <a:p>
            <a:r>
              <a:rPr lang="en-US" dirty="0" smtClean="0">
                <a:latin typeface="Cooper Black"/>
                <a:cs typeface="Cooper Black"/>
              </a:rPr>
              <a:t>Role of Women</a:t>
            </a:r>
            <a:endParaRPr lang="en-US" dirty="0">
              <a:latin typeface="Cooper Black"/>
              <a:cs typeface="Cooper Black"/>
            </a:endParaRPr>
          </a:p>
        </p:txBody>
      </p:sp>
      <p:sp>
        <p:nvSpPr>
          <p:cNvPr id="3" name="Content Placeholder 2"/>
          <p:cNvSpPr>
            <a:spLocks noGrp="1"/>
          </p:cNvSpPr>
          <p:nvPr>
            <p:ph idx="1"/>
          </p:nvPr>
        </p:nvSpPr>
        <p:spPr>
          <a:xfrm>
            <a:off x="595428" y="3118558"/>
            <a:ext cx="8231094" cy="3382631"/>
          </a:xfrm>
        </p:spPr>
        <p:txBody>
          <a:bodyPr>
            <a:normAutofit fontScale="92500"/>
          </a:bodyPr>
          <a:lstStyle/>
          <a:p>
            <a:r>
              <a:rPr lang="en-US" dirty="0"/>
              <a:t>Women in Greece did not possess any rights as citizens. The highest regard they could attain was being the wife of a citizen. </a:t>
            </a:r>
          </a:p>
          <a:p>
            <a:pPr lvl="0"/>
            <a:r>
              <a:rPr lang="en-US" dirty="0"/>
              <a:t>W</a:t>
            </a:r>
            <a:r>
              <a:rPr lang="en-US" dirty="0" smtClean="0"/>
              <a:t>omen </a:t>
            </a:r>
            <a:r>
              <a:rPr lang="en-US" dirty="0"/>
              <a:t>were valued for not gossiping, for managing the household, and, most of all, for producing legitimate children</a:t>
            </a:r>
          </a:p>
          <a:p>
            <a:r>
              <a:rPr lang="en-US" dirty="0"/>
              <a:t>The aristocratic woman was secluded in the women's quarter and had to be accompanied in public places. She could own, but not sell property. The Athenian woman was subject to her father, and even after marriage, he could ask for her return. </a:t>
            </a:r>
          </a:p>
        </p:txBody>
      </p:sp>
      <p:pic>
        <p:nvPicPr>
          <p:cNvPr id="4" name="Picture 3"/>
          <p:cNvPicPr>
            <a:picLocks noChangeAspect="1"/>
          </p:cNvPicPr>
          <p:nvPr/>
        </p:nvPicPr>
        <p:blipFill>
          <a:blip r:embed="rId2"/>
          <a:stretch>
            <a:fillRect/>
          </a:stretch>
        </p:blipFill>
        <p:spPr>
          <a:xfrm>
            <a:off x="595428" y="274637"/>
            <a:ext cx="3187700" cy="2552700"/>
          </a:xfrm>
          <a:prstGeom prst="rect">
            <a:avLst/>
          </a:prstGeom>
        </p:spPr>
      </p:pic>
    </p:spTree>
    <p:extLst>
      <p:ext uri="{BB962C8B-B14F-4D97-AF65-F5344CB8AC3E}">
        <p14:creationId xmlns:p14="http://schemas.microsoft.com/office/powerpoint/2010/main" val="392264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1" y="316429"/>
            <a:ext cx="4588641" cy="1339009"/>
          </a:xfrm>
        </p:spPr>
        <p:txBody>
          <a:bodyPr/>
          <a:lstStyle/>
          <a:p>
            <a:r>
              <a:rPr lang="en-US" sz="4400" dirty="0" smtClean="0">
                <a:latin typeface="Cooper Black"/>
                <a:cs typeface="Cooper Black"/>
              </a:rPr>
              <a:t>Economy</a:t>
            </a:r>
            <a:endParaRPr lang="en-US" sz="4400" dirty="0">
              <a:latin typeface="Cooper Black"/>
              <a:cs typeface="Cooper Black"/>
            </a:endParaRPr>
          </a:p>
        </p:txBody>
      </p:sp>
      <p:sp>
        <p:nvSpPr>
          <p:cNvPr id="3" name="Content Placeholder 2"/>
          <p:cNvSpPr>
            <a:spLocks noGrp="1"/>
          </p:cNvSpPr>
          <p:nvPr>
            <p:ph idx="1"/>
          </p:nvPr>
        </p:nvSpPr>
        <p:spPr/>
        <p:txBody>
          <a:bodyPr/>
          <a:lstStyle/>
          <a:p>
            <a:r>
              <a:rPr lang="en-US" dirty="0"/>
              <a:t>Based on agriculture</a:t>
            </a:r>
          </a:p>
          <a:p>
            <a:r>
              <a:rPr lang="en-US" dirty="0" smtClean="0"/>
              <a:t>ideally </a:t>
            </a:r>
            <a:r>
              <a:rPr lang="en-US" dirty="0"/>
              <a:t>lived on small self-sufficient </a:t>
            </a:r>
            <a:r>
              <a:rPr lang="en-US" dirty="0">
                <a:hlinkClick r:id="rId2"/>
              </a:rPr>
              <a:t>wheat</a:t>
            </a:r>
            <a:r>
              <a:rPr lang="en-US" dirty="0"/>
              <a:t>-producing farms, but bad agricultural practices made many households incapable of feeding themselves. </a:t>
            </a:r>
          </a:p>
          <a:p>
            <a:r>
              <a:rPr lang="en-US" dirty="0" smtClean="0"/>
              <a:t>thought </a:t>
            </a:r>
            <a:r>
              <a:rPr lang="en-US" dirty="0"/>
              <a:t>trade was degrading</a:t>
            </a:r>
          </a:p>
          <a:p>
            <a:r>
              <a:rPr lang="en-US" dirty="0" smtClean="0"/>
              <a:t>worked </a:t>
            </a:r>
            <a:r>
              <a:rPr lang="en-US" dirty="0"/>
              <a:t>in mines</a:t>
            </a:r>
          </a:p>
          <a:p>
            <a:r>
              <a:rPr lang="en-US" dirty="0" smtClean="0"/>
              <a:t>had </a:t>
            </a:r>
            <a:r>
              <a:rPr lang="en-US" dirty="0"/>
              <a:t>slaves but dependent on them </a:t>
            </a:r>
          </a:p>
        </p:txBody>
      </p:sp>
      <p:pic>
        <p:nvPicPr>
          <p:cNvPr id="4" name="Picture 3"/>
          <p:cNvPicPr>
            <a:picLocks noChangeAspect="1"/>
          </p:cNvPicPr>
          <p:nvPr/>
        </p:nvPicPr>
        <p:blipFill>
          <a:blip r:embed="rId3"/>
          <a:stretch>
            <a:fillRect/>
          </a:stretch>
        </p:blipFill>
        <p:spPr>
          <a:xfrm>
            <a:off x="4565650" y="274637"/>
            <a:ext cx="4127500" cy="1968500"/>
          </a:xfrm>
          <a:prstGeom prst="rect">
            <a:avLst/>
          </a:prstGeom>
        </p:spPr>
      </p:pic>
    </p:spTree>
    <p:extLst>
      <p:ext uri="{BB962C8B-B14F-4D97-AF65-F5344CB8AC3E}">
        <p14:creationId xmlns:p14="http://schemas.microsoft.com/office/powerpoint/2010/main" val="392264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36" y="274637"/>
            <a:ext cx="7759073" cy="1339009"/>
          </a:xfrm>
        </p:spPr>
        <p:txBody>
          <a:bodyPr/>
          <a:lstStyle/>
          <a:p>
            <a:r>
              <a:rPr lang="en-US" dirty="0" smtClean="0">
                <a:latin typeface="Cooper Black"/>
                <a:cs typeface="Cooper Black"/>
              </a:rPr>
              <a:t>Science and Technology</a:t>
            </a:r>
            <a:endParaRPr lang="en-US" dirty="0">
              <a:latin typeface="Cooper Black"/>
              <a:cs typeface="Cooper Black"/>
            </a:endParaRPr>
          </a:p>
        </p:txBody>
      </p:sp>
      <p:sp>
        <p:nvSpPr>
          <p:cNvPr id="3" name="Content Placeholder 2"/>
          <p:cNvSpPr>
            <a:spLocks noGrp="1"/>
          </p:cNvSpPr>
          <p:nvPr>
            <p:ph idx="1"/>
          </p:nvPr>
        </p:nvSpPr>
        <p:spPr>
          <a:xfrm>
            <a:off x="1089024" y="1412086"/>
            <a:ext cx="7272339" cy="4324257"/>
          </a:xfrm>
        </p:spPr>
        <p:txBody>
          <a:bodyPr/>
          <a:lstStyle/>
          <a:p>
            <a:r>
              <a:rPr lang="en-US" b="1" dirty="0" smtClean="0"/>
              <a:t>Ptolemy</a:t>
            </a:r>
            <a:r>
              <a:rPr lang="en-US" dirty="0" smtClean="0"/>
              <a:t> </a:t>
            </a:r>
            <a:r>
              <a:rPr lang="en-US" dirty="0" smtClean="0"/>
              <a:t> - earth </a:t>
            </a:r>
            <a:r>
              <a:rPr lang="en-US" dirty="0" smtClean="0"/>
              <a:t>is the center of </a:t>
            </a:r>
            <a:r>
              <a:rPr lang="en-US" dirty="0" smtClean="0"/>
              <a:t>universe</a:t>
            </a:r>
          </a:p>
          <a:p>
            <a:pPr marL="0" indent="0">
              <a:buNone/>
            </a:pPr>
            <a:r>
              <a:rPr lang="en-US" dirty="0"/>
              <a:t> </a:t>
            </a:r>
            <a:r>
              <a:rPr lang="en-US" dirty="0" smtClean="0"/>
              <a:t>         </a:t>
            </a:r>
            <a:r>
              <a:rPr lang="en-US" dirty="0" smtClean="0"/>
              <a:t> (this idea lasted </a:t>
            </a:r>
            <a:r>
              <a:rPr lang="en-US" dirty="0" smtClean="0"/>
              <a:t>for 1,000 years)</a:t>
            </a:r>
          </a:p>
          <a:p>
            <a:r>
              <a:rPr lang="en-US" b="1" dirty="0" smtClean="0"/>
              <a:t>Eratosthenes </a:t>
            </a:r>
            <a:r>
              <a:rPr lang="en-US" dirty="0" smtClean="0"/>
              <a:t>– determined that the earth was round and calculated its circumference (24, 675 miles)</a:t>
            </a:r>
          </a:p>
          <a:p>
            <a:r>
              <a:rPr lang="en-US" dirty="0" smtClean="0"/>
              <a:t>Euclid – wrote the Elements  - textbook on plan </a:t>
            </a:r>
            <a:r>
              <a:rPr lang="en-US" dirty="0" smtClean="0"/>
              <a:t>geometry</a:t>
            </a:r>
            <a:endParaRPr lang="en-US" dirty="0" smtClean="0"/>
          </a:p>
        </p:txBody>
      </p:sp>
      <p:pic>
        <p:nvPicPr>
          <p:cNvPr id="4" name="Picture 3"/>
          <p:cNvPicPr>
            <a:picLocks noChangeAspect="1"/>
          </p:cNvPicPr>
          <p:nvPr/>
        </p:nvPicPr>
        <p:blipFill>
          <a:blip r:embed="rId2"/>
          <a:stretch>
            <a:fillRect/>
          </a:stretch>
        </p:blipFill>
        <p:spPr>
          <a:xfrm>
            <a:off x="3299468" y="4313168"/>
            <a:ext cx="3885710" cy="2331426"/>
          </a:xfrm>
          <a:prstGeom prst="rect">
            <a:avLst/>
          </a:prstGeom>
        </p:spPr>
      </p:pic>
    </p:spTree>
    <p:extLst>
      <p:ext uri="{BB962C8B-B14F-4D97-AF65-F5344CB8AC3E}">
        <p14:creationId xmlns:p14="http://schemas.microsoft.com/office/powerpoint/2010/main" val="96951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274637"/>
            <a:ext cx="9344527" cy="1339009"/>
          </a:xfrm>
        </p:spPr>
        <p:txBody>
          <a:bodyPr/>
          <a:lstStyle/>
          <a:p>
            <a:r>
              <a:rPr lang="en-US" sz="4400" dirty="0" smtClean="0">
                <a:latin typeface="Cooper Black"/>
                <a:cs typeface="Cooper Black"/>
              </a:rPr>
              <a:t>Inventions – Innovations – </a:t>
            </a:r>
            <a:br>
              <a:rPr lang="en-US" sz="4400" dirty="0" smtClean="0">
                <a:latin typeface="Cooper Black"/>
                <a:cs typeface="Cooper Black"/>
              </a:rPr>
            </a:br>
            <a:r>
              <a:rPr lang="en-US" sz="4400" dirty="0" smtClean="0">
                <a:latin typeface="Cooper Black"/>
                <a:cs typeface="Cooper Black"/>
              </a:rPr>
              <a:t>Key Achievements</a:t>
            </a:r>
            <a:endParaRPr lang="en-US" sz="4400" dirty="0">
              <a:latin typeface="Cooper Black"/>
              <a:cs typeface="Cooper Black"/>
            </a:endParaRPr>
          </a:p>
        </p:txBody>
      </p:sp>
      <p:sp>
        <p:nvSpPr>
          <p:cNvPr id="3" name="Content Placeholder 2"/>
          <p:cNvSpPr>
            <a:spLocks noGrp="1"/>
          </p:cNvSpPr>
          <p:nvPr>
            <p:ph idx="1"/>
          </p:nvPr>
        </p:nvSpPr>
        <p:spPr/>
        <p:txBody>
          <a:bodyPr>
            <a:normAutofit fontScale="92500" lnSpcReduction="20000"/>
          </a:bodyPr>
          <a:lstStyle/>
          <a:p>
            <a:r>
              <a:rPr lang="en-US" dirty="0" smtClean="0"/>
              <a:t>1</a:t>
            </a:r>
            <a:r>
              <a:rPr lang="en-US" baseline="30000" dirty="0" smtClean="0"/>
              <a:t>st</a:t>
            </a:r>
            <a:r>
              <a:rPr lang="en-US" dirty="0" smtClean="0"/>
              <a:t> Olympics – </a:t>
            </a:r>
            <a:r>
              <a:rPr lang="en-US" dirty="0" smtClean="0"/>
              <a:t>776 BC</a:t>
            </a:r>
          </a:p>
          <a:p>
            <a:r>
              <a:rPr lang="en-US" dirty="0" smtClean="0"/>
              <a:t>Waterwheel, odometer, map making (cartography), earliest medicine, basic geometry, democracy form of government, etc.</a:t>
            </a:r>
            <a:endParaRPr lang="en-US" dirty="0" smtClean="0"/>
          </a:p>
          <a:p>
            <a:r>
              <a:rPr lang="en-US" dirty="0"/>
              <a:t>In the Hellenistic </a:t>
            </a:r>
            <a:r>
              <a:rPr lang="en-US" dirty="0" smtClean="0"/>
              <a:t>Age </a:t>
            </a:r>
            <a:r>
              <a:rPr lang="en-US" dirty="0" smtClean="0"/>
              <a:t>(323 BC-13 BC) </a:t>
            </a:r>
            <a:r>
              <a:rPr lang="en-US" dirty="0" smtClean="0"/>
              <a:t>, </a:t>
            </a:r>
            <a:r>
              <a:rPr lang="en-US" dirty="0"/>
              <a:t>Greeks also invented </a:t>
            </a:r>
            <a:r>
              <a:rPr lang="en-US" dirty="0" smtClean="0"/>
              <a:t>:</a:t>
            </a:r>
            <a:endParaRPr lang="en-US" dirty="0" smtClean="0"/>
          </a:p>
          <a:p>
            <a:pPr lvl="1"/>
            <a:r>
              <a:rPr lang="en-US" dirty="0" smtClean="0"/>
              <a:t>a </a:t>
            </a:r>
            <a:r>
              <a:rPr lang="en-US" dirty="0"/>
              <a:t>new money </a:t>
            </a:r>
            <a:r>
              <a:rPr lang="en-US" dirty="0" smtClean="0"/>
              <a:t>system</a:t>
            </a:r>
            <a:endParaRPr lang="en-US" dirty="0"/>
          </a:p>
          <a:p>
            <a:pPr lvl="1"/>
            <a:r>
              <a:rPr lang="en-US" dirty="0" smtClean="0"/>
              <a:t>built </a:t>
            </a:r>
            <a:r>
              <a:rPr lang="en-US" dirty="0"/>
              <a:t>more roads and </a:t>
            </a:r>
            <a:r>
              <a:rPr lang="en-US" dirty="0" smtClean="0"/>
              <a:t>canals</a:t>
            </a:r>
          </a:p>
          <a:p>
            <a:pPr lvl="1"/>
            <a:r>
              <a:rPr lang="en-US" dirty="0" smtClean="0"/>
              <a:t>cleared </a:t>
            </a:r>
            <a:r>
              <a:rPr lang="en-US" dirty="0"/>
              <a:t>the seas of </a:t>
            </a:r>
            <a:r>
              <a:rPr lang="en-US" dirty="0" smtClean="0"/>
              <a:t>pirates</a:t>
            </a:r>
            <a:endParaRPr lang="en-US" dirty="0"/>
          </a:p>
          <a:p>
            <a:pPr marL="282575" lvl="1" indent="0">
              <a:buNone/>
            </a:pPr>
            <a:endParaRPr lang="en-US" dirty="0" smtClean="0"/>
          </a:p>
          <a:p>
            <a:pPr marL="282575" lvl="1" indent="0">
              <a:buNone/>
            </a:pPr>
            <a:r>
              <a:rPr lang="en-US" dirty="0"/>
              <a:t> (Hellenism: blend of the Greek and local cultures – means “to imitate the Greeks”)</a:t>
            </a:r>
          </a:p>
          <a:p>
            <a:pPr marL="282575" lvl="1" indent="0">
              <a:buNone/>
            </a:pPr>
            <a:endParaRPr lang="en-US" dirty="0"/>
          </a:p>
        </p:txBody>
      </p:sp>
    </p:spTree>
    <p:extLst>
      <p:ext uri="{BB962C8B-B14F-4D97-AF65-F5344CB8AC3E}">
        <p14:creationId xmlns:p14="http://schemas.microsoft.com/office/powerpoint/2010/main" val="191592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595" y="462897"/>
            <a:ext cx="8183283" cy="1339009"/>
          </a:xfrm>
        </p:spPr>
        <p:txBody>
          <a:bodyPr/>
          <a:lstStyle/>
          <a:p>
            <a:r>
              <a:rPr lang="en-US" dirty="0" smtClean="0">
                <a:latin typeface="Cooper Black"/>
                <a:cs typeface="Cooper Black"/>
              </a:rPr>
              <a:t>Important </a:t>
            </a:r>
            <a:br>
              <a:rPr lang="en-US" dirty="0" smtClean="0">
                <a:latin typeface="Cooper Black"/>
                <a:cs typeface="Cooper Black"/>
              </a:rPr>
            </a:br>
            <a:r>
              <a:rPr lang="en-US" sz="3600" dirty="0" smtClean="0">
                <a:latin typeface="Cooper Black"/>
                <a:cs typeface="Cooper Black"/>
              </a:rPr>
              <a:t>Scientist-Philosophers-Historians</a:t>
            </a:r>
            <a:endParaRPr lang="en-US" sz="3200" dirty="0">
              <a:latin typeface="Cooper Black"/>
              <a:cs typeface="Cooper Black"/>
            </a:endParaRPr>
          </a:p>
        </p:txBody>
      </p:sp>
      <p:sp>
        <p:nvSpPr>
          <p:cNvPr id="3" name="Content Placeholder 2"/>
          <p:cNvSpPr>
            <a:spLocks noGrp="1"/>
          </p:cNvSpPr>
          <p:nvPr>
            <p:ph idx="1"/>
          </p:nvPr>
        </p:nvSpPr>
        <p:spPr>
          <a:xfrm>
            <a:off x="615383" y="1801906"/>
            <a:ext cx="8353495" cy="4849863"/>
          </a:xfrm>
        </p:spPr>
        <p:txBody>
          <a:bodyPr>
            <a:normAutofit fontScale="55000" lnSpcReduction="20000"/>
          </a:bodyPr>
          <a:lstStyle/>
          <a:p>
            <a:pPr marL="0" indent="0">
              <a:buNone/>
            </a:pPr>
            <a:r>
              <a:rPr lang="en-US" b="1" u="sng" dirty="0"/>
              <a:t>Greek </a:t>
            </a:r>
            <a:r>
              <a:rPr lang="en-US" b="1" u="sng" dirty="0" smtClean="0"/>
              <a:t>Historians</a:t>
            </a:r>
            <a:endParaRPr lang="en-US" u="sng" dirty="0" smtClean="0"/>
          </a:p>
          <a:p>
            <a:pPr lvl="0"/>
            <a:r>
              <a:rPr lang="en-US" b="1" dirty="0"/>
              <a:t>Herodotus</a:t>
            </a:r>
            <a:r>
              <a:rPr lang="en-US" dirty="0"/>
              <a:t> - A historian who chronicled the Persian Wars, Herodotus is often called the Father of History.</a:t>
            </a:r>
          </a:p>
          <a:p>
            <a:pPr lvl="0"/>
            <a:r>
              <a:rPr lang="en-US" b="1" dirty="0" smtClean="0"/>
              <a:t>Thucydides</a:t>
            </a:r>
            <a:r>
              <a:rPr lang="en-US" dirty="0"/>
              <a:t> - A great Greek historian who was known for the exact science of his research, he wrote about the war between Athens and </a:t>
            </a:r>
            <a:r>
              <a:rPr lang="en-US" dirty="0" smtClean="0"/>
              <a:t>Sparta.</a:t>
            </a:r>
          </a:p>
          <a:p>
            <a:pPr marL="0" lvl="0" indent="0">
              <a:buNone/>
            </a:pPr>
            <a:r>
              <a:rPr lang="en-US" b="1" u="sng" dirty="0" smtClean="0"/>
              <a:t>Greek </a:t>
            </a:r>
            <a:r>
              <a:rPr lang="en-US" b="1" u="sng" dirty="0"/>
              <a:t>Scientists</a:t>
            </a:r>
          </a:p>
          <a:p>
            <a:pPr lvl="0"/>
            <a:r>
              <a:rPr lang="en-US" b="1" dirty="0"/>
              <a:t>Archimedes</a:t>
            </a:r>
            <a:r>
              <a:rPr lang="en-US" dirty="0"/>
              <a:t> - He is considered one of the great mathematicians and scientists in history. He made many discoveries both in math and physics including many inventions.</a:t>
            </a:r>
          </a:p>
          <a:p>
            <a:pPr lvl="0"/>
            <a:r>
              <a:rPr lang="en-US" b="1" dirty="0"/>
              <a:t>Aristarchus</a:t>
            </a:r>
            <a:r>
              <a:rPr lang="en-US" dirty="0"/>
              <a:t> - An astronomer and mathematician, Aristarchus was the </a:t>
            </a:r>
            <a:r>
              <a:rPr lang="en-US" b="1" dirty="0"/>
              <a:t>first to put the sun at the center of the known universe rather than the Earth</a:t>
            </a:r>
            <a:r>
              <a:rPr lang="en-US" dirty="0"/>
              <a:t>.</a:t>
            </a:r>
          </a:p>
          <a:p>
            <a:pPr lvl="0"/>
            <a:r>
              <a:rPr lang="en-US" b="1" dirty="0"/>
              <a:t>Euclid</a:t>
            </a:r>
            <a:r>
              <a:rPr lang="en-US" dirty="0"/>
              <a:t> - The Father of Geometry, Euclid wrote a book called </a:t>
            </a:r>
            <a:r>
              <a:rPr lang="en-US" i="1" dirty="0"/>
              <a:t>Elements</a:t>
            </a:r>
            <a:r>
              <a:rPr lang="en-US" dirty="0"/>
              <a:t>, likely the the most famous mathematical textbook in history.</a:t>
            </a:r>
          </a:p>
          <a:p>
            <a:pPr lvl="0"/>
            <a:r>
              <a:rPr lang="en-US" b="1" dirty="0"/>
              <a:t>Hippocrates</a:t>
            </a:r>
            <a:r>
              <a:rPr lang="en-US" dirty="0"/>
              <a:t> - A scientist of medicine, Hippocrates is called the </a:t>
            </a:r>
            <a:r>
              <a:rPr lang="en-US" b="1" dirty="0"/>
              <a:t>Father of Western Medicine</a:t>
            </a:r>
            <a:r>
              <a:rPr lang="en-US" dirty="0"/>
              <a:t>. Doctors still take the Hippocratic Oath today.</a:t>
            </a:r>
          </a:p>
          <a:p>
            <a:pPr lvl="0"/>
            <a:r>
              <a:rPr lang="en-US" b="1" dirty="0"/>
              <a:t>Pythagoras</a:t>
            </a:r>
            <a:r>
              <a:rPr lang="en-US" dirty="0"/>
              <a:t> - A scientist and philosopher, he came up with the</a:t>
            </a:r>
            <a:r>
              <a:rPr lang="en-US" b="1" dirty="0"/>
              <a:t> Pythagorean Theorem still used today in much of geometry.</a:t>
            </a:r>
          </a:p>
          <a:p>
            <a:endParaRPr lang="en-US" dirty="0"/>
          </a:p>
        </p:txBody>
      </p:sp>
    </p:spTree>
    <p:extLst>
      <p:ext uri="{BB962C8B-B14F-4D97-AF65-F5344CB8AC3E}">
        <p14:creationId xmlns:p14="http://schemas.microsoft.com/office/powerpoint/2010/main" val="392264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a:cs typeface="Cooper Black"/>
              </a:rPr>
              <a:t>History Before “Classical Age”</a:t>
            </a:r>
            <a:endParaRPr lang="en-US" dirty="0">
              <a:latin typeface="Cooper Black"/>
              <a:cs typeface="Cooper Black"/>
            </a:endParaRPr>
          </a:p>
        </p:txBody>
      </p:sp>
      <p:sp>
        <p:nvSpPr>
          <p:cNvPr id="3" name="Content Placeholder 2"/>
          <p:cNvSpPr>
            <a:spLocks noGrp="1"/>
          </p:cNvSpPr>
          <p:nvPr>
            <p:ph idx="1"/>
          </p:nvPr>
        </p:nvSpPr>
        <p:spPr/>
        <p:txBody>
          <a:bodyPr>
            <a:normAutofit lnSpcReduction="10000"/>
          </a:bodyPr>
          <a:lstStyle/>
          <a:p>
            <a:r>
              <a:rPr lang="en-US" dirty="0" smtClean="0"/>
              <a:t>800 B.C. – 500 B.C. where known as the “Greek Dark Ages” or Archaic Age</a:t>
            </a:r>
          </a:p>
          <a:p>
            <a:r>
              <a:rPr lang="en-US" dirty="0" smtClean="0"/>
              <a:t>750-600 B.C. – Greek colonies sprang up from the Mediterranean to Asia area and from North Africa to coast of the Black Sea</a:t>
            </a:r>
          </a:p>
          <a:p>
            <a:r>
              <a:rPr lang="en-US" dirty="0" smtClean="0"/>
              <a:t>Rise of </a:t>
            </a:r>
            <a:r>
              <a:rPr lang="en-US" b="1" dirty="0" smtClean="0"/>
              <a:t>tyrants</a:t>
            </a:r>
            <a:r>
              <a:rPr lang="en-US" dirty="0" smtClean="0"/>
              <a:t> - those that became VERY wealthy from trade and resented the unchecked power of oligarchy and worked together to put new leaders  in charge (tyrants) - some helped the city states while others where just as corrupt as the those in current government (oligarchy) </a:t>
            </a:r>
          </a:p>
          <a:p>
            <a:endParaRPr lang="en-US" dirty="0"/>
          </a:p>
        </p:txBody>
      </p:sp>
    </p:spTree>
    <p:extLst>
      <p:ext uri="{BB962C8B-B14F-4D97-AF65-F5344CB8AC3E}">
        <p14:creationId xmlns:p14="http://schemas.microsoft.com/office/powerpoint/2010/main" val="67626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a:cs typeface="Cooper Black"/>
              </a:rPr>
              <a:t>DID YOU KNOW??</a:t>
            </a:r>
            <a:endParaRPr lang="en-US" dirty="0">
              <a:latin typeface="Cooper Black"/>
              <a:cs typeface="Cooper Black"/>
            </a:endParaRPr>
          </a:p>
        </p:txBody>
      </p:sp>
      <p:sp>
        <p:nvSpPr>
          <p:cNvPr id="3" name="Content Placeholder 2"/>
          <p:cNvSpPr>
            <a:spLocks noGrp="1"/>
          </p:cNvSpPr>
          <p:nvPr>
            <p:ph idx="1"/>
          </p:nvPr>
        </p:nvSpPr>
        <p:spPr/>
        <p:txBody>
          <a:bodyPr>
            <a:normAutofit/>
          </a:bodyPr>
          <a:lstStyle/>
          <a:p>
            <a:r>
              <a:rPr lang="en-US" dirty="0"/>
              <a:t>In later Greek history, which is called Hellenistic Greece, the economy expanded to areas in North Africa and Persia. Because of this, Greek products were in higher demand than before. Greeks began planting new crops and using new agricultural techniques. They also grew new and different wines, and invented better irrigation techniques in order to water their crops.</a:t>
            </a:r>
          </a:p>
          <a:p>
            <a:endParaRPr lang="en-US" dirty="0"/>
          </a:p>
        </p:txBody>
      </p:sp>
    </p:spTree>
    <p:extLst>
      <p:ext uri="{BB962C8B-B14F-4D97-AF65-F5344CB8AC3E}">
        <p14:creationId xmlns:p14="http://schemas.microsoft.com/office/powerpoint/2010/main" val="74060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a:cs typeface="Cooper Black"/>
              </a:rPr>
              <a:t>Time </a:t>
            </a:r>
            <a:r>
              <a:rPr lang="en-US" dirty="0" smtClean="0">
                <a:latin typeface="Cooper Black"/>
                <a:cs typeface="Cooper Black"/>
              </a:rPr>
              <a:t>Period</a:t>
            </a:r>
            <a:br>
              <a:rPr lang="en-US" dirty="0" smtClean="0">
                <a:latin typeface="Cooper Black"/>
                <a:cs typeface="Cooper Black"/>
              </a:rPr>
            </a:br>
            <a:r>
              <a:rPr lang="en-US" dirty="0" smtClean="0">
                <a:latin typeface="Cooper Black"/>
                <a:cs typeface="Cooper Black"/>
              </a:rPr>
              <a:t>800 B.C. to 13 B.C.</a:t>
            </a:r>
            <a:endParaRPr lang="en-US" dirty="0">
              <a:latin typeface="Cooper Black"/>
              <a:cs typeface="Cooper Black"/>
            </a:endParaRPr>
          </a:p>
        </p:txBody>
      </p:sp>
      <p:sp>
        <p:nvSpPr>
          <p:cNvPr id="3" name="Content Placeholder 2"/>
          <p:cNvSpPr>
            <a:spLocks noGrp="1"/>
          </p:cNvSpPr>
          <p:nvPr>
            <p:ph idx="1"/>
          </p:nvPr>
        </p:nvSpPr>
        <p:spPr>
          <a:xfrm>
            <a:off x="1089024" y="2242025"/>
            <a:ext cx="7272339" cy="4324257"/>
          </a:xfrm>
        </p:spPr>
        <p:txBody>
          <a:bodyPr/>
          <a:lstStyle/>
          <a:p>
            <a:r>
              <a:rPr lang="en-US" sz="3600" b="1" dirty="0" smtClean="0"/>
              <a:t>Greek Dark Ages (Archaic Age) 800 B.C. – 500 B.C.</a:t>
            </a:r>
          </a:p>
          <a:p>
            <a:r>
              <a:rPr lang="en-US" sz="3600" b="1" dirty="0" smtClean="0"/>
              <a:t>Classical Age – 500 B.C. – 336 B.C</a:t>
            </a:r>
            <a:r>
              <a:rPr lang="en-US" sz="3600" b="1" dirty="0" smtClean="0"/>
              <a:t>.</a:t>
            </a:r>
          </a:p>
          <a:p>
            <a:r>
              <a:rPr lang="en-US" sz="3600" b="1" dirty="0" smtClean="0"/>
              <a:t>Hellenistic Age – 323 B.C. – 13 B.C.</a:t>
            </a:r>
            <a:endParaRPr lang="en-US" sz="3600" b="1" dirty="0" smtClean="0"/>
          </a:p>
          <a:p>
            <a:endParaRPr lang="en-US" dirty="0"/>
          </a:p>
        </p:txBody>
      </p:sp>
    </p:spTree>
    <p:extLst>
      <p:ext uri="{BB962C8B-B14F-4D97-AF65-F5344CB8AC3E}">
        <p14:creationId xmlns:p14="http://schemas.microsoft.com/office/powerpoint/2010/main" val="422372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a:cs typeface="Cooper Black"/>
              </a:rPr>
              <a:t>Language</a:t>
            </a:r>
            <a:br>
              <a:rPr lang="en-US" dirty="0" smtClean="0">
                <a:latin typeface="Cooper Black"/>
                <a:cs typeface="Cooper Black"/>
              </a:rPr>
            </a:br>
            <a:r>
              <a:rPr lang="en-US" sz="2800" i="1" dirty="0" smtClean="0">
                <a:latin typeface="Cooper Black"/>
                <a:cs typeface="Cooper Black"/>
              </a:rPr>
              <a:t>(Written &amp; Verbal)</a:t>
            </a:r>
            <a:endParaRPr lang="en-US" i="1" dirty="0">
              <a:latin typeface="Cooper Black"/>
              <a:cs typeface="Cooper Black"/>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err="1" smtClean="0"/>
              <a:t>Arachaic</a:t>
            </a:r>
            <a:r>
              <a:rPr lang="en-US" b="1" dirty="0" smtClean="0"/>
              <a:t> Age</a:t>
            </a:r>
          </a:p>
          <a:p>
            <a:r>
              <a:rPr lang="en-US" dirty="0" smtClean="0"/>
              <a:t>The Mycenaean </a:t>
            </a:r>
            <a:r>
              <a:rPr lang="en-US" dirty="0"/>
              <a:t>civilization at least as early as the thirteenth century BCE. The earliest texts are written in a script called </a:t>
            </a:r>
            <a:r>
              <a:rPr lang="en-US" sz="4000" b="1" dirty="0">
                <a:hlinkClick r:id="rId2" tooltip="Alphabet-Linear%20B.html"/>
              </a:rPr>
              <a:t>Linear </a:t>
            </a:r>
            <a:r>
              <a:rPr lang="en-US" sz="4000" b="1" dirty="0" smtClean="0">
                <a:hlinkClick r:id="rId2" tooltip="Alphabet-Linear%20B.html"/>
              </a:rPr>
              <a:t>B</a:t>
            </a:r>
            <a:r>
              <a:rPr lang="en-US" dirty="0" smtClean="0"/>
              <a:t>– a </a:t>
            </a:r>
            <a:r>
              <a:rPr lang="en-US" dirty="0" err="1" smtClean="0"/>
              <a:t>syllabary</a:t>
            </a:r>
            <a:r>
              <a:rPr lang="en-US" dirty="0"/>
              <a:t>, not an alphabet. That is, each symbol represents a unique syllable, not an individual sound. Linear B is more than a </a:t>
            </a:r>
            <a:r>
              <a:rPr lang="en-US" dirty="0" err="1"/>
              <a:t>syllabary</a:t>
            </a:r>
            <a:r>
              <a:rPr lang="en-US" dirty="0"/>
              <a:t>, though. The script includes over 100 characters, and while most represent syllables, some are logograms or ideograms (representing entire words or concepts)</a:t>
            </a:r>
            <a:r>
              <a:rPr lang="en-US" dirty="0" smtClean="0"/>
              <a:t>.</a:t>
            </a:r>
          </a:p>
          <a:p>
            <a:r>
              <a:rPr lang="en-US" dirty="0" smtClean="0"/>
              <a:t>In </a:t>
            </a:r>
            <a:r>
              <a:rPr lang="en-US" dirty="0"/>
              <a:t>the late ninth </a:t>
            </a:r>
            <a:r>
              <a:rPr lang="en-US" dirty="0" smtClean="0"/>
              <a:t>the </a:t>
            </a:r>
            <a:r>
              <a:rPr lang="en-US" dirty="0"/>
              <a:t>history of the language, but the most influential of these would ultimately prove to be the one spoken in Athens, called </a:t>
            </a:r>
            <a:r>
              <a:rPr lang="en-US" b="1" dirty="0"/>
              <a:t>Attic</a:t>
            </a:r>
            <a:r>
              <a:rPr lang="en-US" dirty="0"/>
              <a:t>. Well within the </a:t>
            </a:r>
            <a:r>
              <a:rPr lang="en-US" dirty="0" smtClean="0"/>
              <a:t>Hellenic </a:t>
            </a:r>
            <a:r>
              <a:rPr lang="en-US" dirty="0"/>
              <a:t>period, though, Attic and Ionic—the form of the language spoken mainly in the Greek city states directly across the Aegean Sea from Athens—exerted significant influence on each other as the preferred forms of the language for oratory and philosophical prose, eventually producing a dialect now called </a:t>
            </a:r>
            <a:r>
              <a:rPr lang="en-US" b="1" dirty="0"/>
              <a:t>Attic-Ionic</a:t>
            </a:r>
            <a:r>
              <a:rPr lang="en-US" dirty="0"/>
              <a:t>.</a:t>
            </a:r>
          </a:p>
          <a:p>
            <a:endParaRPr lang="en-US" dirty="0"/>
          </a:p>
        </p:txBody>
      </p:sp>
    </p:spTree>
    <p:extLst>
      <p:ext uri="{BB962C8B-B14F-4D97-AF65-F5344CB8AC3E}">
        <p14:creationId xmlns:p14="http://schemas.microsoft.com/office/powerpoint/2010/main" val="25455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ear B logograms"/>
          <p:cNvPicPr/>
          <p:nvPr/>
        </p:nvPicPr>
        <p:blipFill>
          <a:blip r:embed="rId2">
            <a:extLst>
              <a:ext uri="{28A0092B-C50C-407E-A947-70E740481C1C}">
                <a14:useLocalDpi xmlns:a14="http://schemas.microsoft.com/office/drawing/2010/main" val="0"/>
              </a:ext>
            </a:extLst>
          </a:blip>
          <a:srcRect/>
          <a:stretch>
            <a:fillRect/>
          </a:stretch>
        </p:blipFill>
        <p:spPr bwMode="auto">
          <a:xfrm>
            <a:off x="606966" y="4242467"/>
            <a:ext cx="4996945" cy="2317645"/>
          </a:xfrm>
          <a:prstGeom prst="rect">
            <a:avLst/>
          </a:prstGeom>
          <a:noFill/>
          <a:ln>
            <a:noFill/>
          </a:ln>
        </p:spPr>
      </p:pic>
      <p:pic>
        <p:nvPicPr>
          <p:cNvPr id="6" name="Picture 5" descr="inear B syllabary"/>
          <p:cNvPicPr/>
          <p:nvPr/>
        </p:nvPicPr>
        <p:blipFill>
          <a:blip r:embed="rId3">
            <a:extLst>
              <a:ext uri="{28A0092B-C50C-407E-A947-70E740481C1C}">
                <a14:useLocalDpi xmlns:a14="http://schemas.microsoft.com/office/drawing/2010/main" val="0"/>
              </a:ext>
            </a:extLst>
          </a:blip>
          <a:srcRect/>
          <a:stretch>
            <a:fillRect/>
          </a:stretch>
        </p:blipFill>
        <p:spPr bwMode="auto">
          <a:xfrm>
            <a:off x="606966" y="1479626"/>
            <a:ext cx="4424474" cy="2658089"/>
          </a:xfrm>
          <a:prstGeom prst="rect">
            <a:avLst/>
          </a:prstGeom>
          <a:noFill/>
          <a:ln>
            <a:noFill/>
          </a:ln>
        </p:spPr>
      </p:pic>
      <p:sp>
        <p:nvSpPr>
          <p:cNvPr id="7" name="Title 6"/>
          <p:cNvSpPr>
            <a:spLocks noGrp="1"/>
          </p:cNvSpPr>
          <p:nvPr>
            <p:ph type="title"/>
          </p:nvPr>
        </p:nvSpPr>
        <p:spPr/>
        <p:txBody>
          <a:bodyPr/>
          <a:lstStyle/>
          <a:p>
            <a:r>
              <a:rPr lang="en-US" dirty="0" smtClean="0"/>
              <a:t>Earliest Written Language</a:t>
            </a:r>
            <a:endParaRPr lang="en-US" dirty="0"/>
          </a:p>
        </p:txBody>
      </p:sp>
      <p:sp>
        <p:nvSpPr>
          <p:cNvPr id="8" name="Rectangle 7"/>
          <p:cNvSpPr/>
          <p:nvPr/>
        </p:nvSpPr>
        <p:spPr>
          <a:xfrm>
            <a:off x="5682469" y="1323056"/>
            <a:ext cx="3207848" cy="5324535"/>
          </a:xfrm>
          <a:prstGeom prst="rect">
            <a:avLst/>
          </a:prstGeom>
        </p:spPr>
        <p:txBody>
          <a:bodyPr wrap="square">
            <a:spAutoFit/>
          </a:bodyPr>
          <a:lstStyle/>
          <a:p>
            <a:pPr algn="ctr"/>
            <a:r>
              <a:rPr lang="en-US" sz="2000" dirty="0"/>
              <a:t>Linear B was used between about 1500 and 1200 BC to write a form of Greek known as Mycenaean, named after Mycenae, where Agamemnon is said to have ruled. It . The Linear B inscriptions, most of which were accounting records listing materials and goods, are the earliest known examples of written Greek</a:t>
            </a:r>
            <a:r>
              <a:rPr lang="en-US" sz="2000" dirty="0" smtClean="0"/>
              <a:t>.</a:t>
            </a:r>
          </a:p>
          <a:p>
            <a:pPr algn="ctr"/>
            <a:r>
              <a:rPr lang="en-US" sz="2000" dirty="0"/>
              <a:t>After the collapse of the Mycenaean civilization (around 1200 BCE) writing disappeared from Greece</a:t>
            </a:r>
            <a:r>
              <a:rPr lang="en-US" sz="2000" dirty="0" smtClean="0"/>
              <a:t>.</a:t>
            </a:r>
            <a:endParaRPr lang="en-US" sz="2000" dirty="0"/>
          </a:p>
        </p:txBody>
      </p:sp>
    </p:spTree>
    <p:extLst>
      <p:ext uri="{BB962C8B-B14F-4D97-AF65-F5344CB8AC3E}">
        <p14:creationId xmlns:p14="http://schemas.microsoft.com/office/powerpoint/2010/main" val="302986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80687" y="2552326"/>
            <a:ext cx="7272339" cy="1339009"/>
          </a:xfrm>
        </p:spPr>
        <p:txBody>
          <a:bodyPr/>
          <a:lstStyle/>
          <a:p>
            <a:r>
              <a:rPr lang="en-US" sz="5400" dirty="0" smtClean="0">
                <a:latin typeface="Cooper Black"/>
                <a:cs typeface="Cooper Black"/>
              </a:rPr>
              <a:t>Greek Alphabet</a:t>
            </a:r>
            <a:endParaRPr lang="en-US" sz="5400" dirty="0">
              <a:latin typeface="Cooper Black"/>
              <a:cs typeface="Cooper Black"/>
            </a:endParaRPr>
          </a:p>
        </p:txBody>
      </p:sp>
      <p:pic>
        <p:nvPicPr>
          <p:cNvPr id="5" name="Picture 4"/>
          <p:cNvPicPr>
            <a:picLocks noChangeAspect="1"/>
          </p:cNvPicPr>
          <p:nvPr/>
        </p:nvPicPr>
        <p:blipFill>
          <a:blip r:embed="rId2"/>
          <a:stretch>
            <a:fillRect/>
          </a:stretch>
        </p:blipFill>
        <p:spPr>
          <a:xfrm>
            <a:off x="2543331" y="816740"/>
            <a:ext cx="5600672" cy="5486400"/>
          </a:xfrm>
          <a:prstGeom prst="rect">
            <a:avLst/>
          </a:prstGeom>
        </p:spPr>
      </p:pic>
      <p:sp>
        <p:nvSpPr>
          <p:cNvPr id="6" name="Rectangle 5"/>
          <p:cNvSpPr/>
          <p:nvPr/>
        </p:nvSpPr>
        <p:spPr>
          <a:xfrm>
            <a:off x="2543331" y="6303140"/>
            <a:ext cx="6067496" cy="369332"/>
          </a:xfrm>
          <a:prstGeom prst="rect">
            <a:avLst/>
          </a:prstGeom>
        </p:spPr>
        <p:txBody>
          <a:bodyPr wrap="square">
            <a:spAutoFit/>
          </a:bodyPr>
          <a:lstStyle/>
          <a:p>
            <a:r>
              <a:rPr lang="en-US" dirty="0"/>
              <a:t>Greek symbols are used in mathematics and science today.</a:t>
            </a:r>
          </a:p>
        </p:txBody>
      </p:sp>
      <p:sp>
        <p:nvSpPr>
          <p:cNvPr id="7" name="Rectangle 6"/>
          <p:cNvSpPr/>
          <p:nvPr/>
        </p:nvSpPr>
        <p:spPr>
          <a:xfrm>
            <a:off x="1814641" y="387897"/>
            <a:ext cx="7167329" cy="369332"/>
          </a:xfrm>
          <a:prstGeom prst="rect">
            <a:avLst/>
          </a:prstGeom>
        </p:spPr>
        <p:txBody>
          <a:bodyPr wrap="square">
            <a:spAutoFit/>
          </a:bodyPr>
          <a:lstStyle/>
          <a:p>
            <a:r>
              <a:rPr lang="en-US" dirty="0" smtClean="0"/>
              <a:t>This writing </a:t>
            </a:r>
            <a:r>
              <a:rPr lang="en-US" dirty="0"/>
              <a:t>system that was developed in Greece about 1000 </a:t>
            </a:r>
            <a:r>
              <a:rPr lang="en-US" dirty="0" err="1"/>
              <a:t>bc</a:t>
            </a:r>
            <a:r>
              <a:rPr lang="en-US" dirty="0"/>
              <a:t>. </a:t>
            </a:r>
          </a:p>
        </p:txBody>
      </p:sp>
    </p:spTree>
    <p:extLst>
      <p:ext uri="{BB962C8B-B14F-4D97-AF65-F5344CB8AC3E}">
        <p14:creationId xmlns:p14="http://schemas.microsoft.com/office/powerpoint/2010/main" val="117234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74" y="290811"/>
            <a:ext cx="7272339" cy="1339009"/>
          </a:xfrm>
        </p:spPr>
        <p:txBody>
          <a:bodyPr/>
          <a:lstStyle/>
          <a:p>
            <a:r>
              <a:rPr lang="en-US" dirty="0" smtClean="0">
                <a:latin typeface="Cooper Black"/>
                <a:cs typeface="Cooper Black"/>
              </a:rPr>
              <a:t>Religion</a:t>
            </a:r>
            <a:endParaRPr lang="en-US" dirty="0">
              <a:latin typeface="Cooper Black"/>
              <a:cs typeface="Cooper Black"/>
            </a:endParaRPr>
          </a:p>
        </p:txBody>
      </p:sp>
      <p:sp>
        <p:nvSpPr>
          <p:cNvPr id="3" name="Content Placeholder 2"/>
          <p:cNvSpPr>
            <a:spLocks noGrp="1"/>
          </p:cNvSpPr>
          <p:nvPr>
            <p:ph idx="1"/>
          </p:nvPr>
        </p:nvSpPr>
        <p:spPr>
          <a:xfrm>
            <a:off x="604574" y="1801906"/>
            <a:ext cx="8220278" cy="4324257"/>
          </a:xfrm>
        </p:spPr>
        <p:txBody>
          <a:bodyPr>
            <a:normAutofit fontScale="92500"/>
          </a:bodyPr>
          <a:lstStyle/>
          <a:p>
            <a:pPr lvl="0"/>
            <a:r>
              <a:rPr lang="en-US" dirty="0"/>
              <a:t>believed in gods and </a:t>
            </a:r>
            <a:r>
              <a:rPr lang="en-US" dirty="0" smtClean="0"/>
              <a:t>goddesses (polytheistic)</a:t>
            </a:r>
            <a:endParaRPr lang="en-US" dirty="0"/>
          </a:p>
          <a:p>
            <a:pPr lvl="0"/>
            <a:r>
              <a:rPr lang="en-US" dirty="0"/>
              <a:t>polite and creative</a:t>
            </a:r>
          </a:p>
          <a:p>
            <a:pPr lvl="0"/>
            <a:r>
              <a:rPr lang="en-US" dirty="0"/>
              <a:t>beautiful and perfect physical appearance</a:t>
            </a:r>
          </a:p>
          <a:p>
            <a:pPr lvl="0"/>
            <a:r>
              <a:rPr lang="en-US" dirty="0"/>
              <a:t>Twelve Olympians (main gods/goddesses)</a:t>
            </a:r>
          </a:p>
          <a:p>
            <a:pPr lvl="0"/>
            <a:r>
              <a:rPr lang="en-US" dirty="0"/>
              <a:t>Lived on Mount Olympus</a:t>
            </a:r>
          </a:p>
          <a:p>
            <a:pPr lvl="0"/>
            <a:r>
              <a:rPr lang="en-US" dirty="0"/>
              <a:t>As philosophy developed, it challenge the ideas of gods and goddess and citizens began to believe in </a:t>
            </a:r>
            <a:r>
              <a:rPr lang="en-US" dirty="0" smtClean="0"/>
              <a:t>Christianity</a:t>
            </a:r>
          </a:p>
          <a:p>
            <a:pPr lvl="0"/>
            <a:r>
              <a:rPr lang="en-US" dirty="0" smtClean="0"/>
              <a:t>Festivals/rituals were used to encourage the gods to be generous</a:t>
            </a:r>
            <a:endParaRPr lang="en-US" dirty="0"/>
          </a:p>
          <a:p>
            <a:endParaRPr lang="en-US" dirty="0"/>
          </a:p>
        </p:txBody>
      </p:sp>
    </p:spTree>
    <p:extLst>
      <p:ext uri="{BB962C8B-B14F-4D97-AF65-F5344CB8AC3E}">
        <p14:creationId xmlns:p14="http://schemas.microsoft.com/office/powerpoint/2010/main" val="39226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149" y="157129"/>
            <a:ext cx="8389821" cy="5975405"/>
          </a:xfrm>
          <a:prstGeom prst="rect">
            <a:avLst/>
          </a:prstGeom>
        </p:spPr>
      </p:pic>
      <p:sp>
        <p:nvSpPr>
          <p:cNvPr id="5" name="Rectangle 4"/>
          <p:cNvSpPr/>
          <p:nvPr/>
        </p:nvSpPr>
        <p:spPr>
          <a:xfrm>
            <a:off x="592148" y="6159968"/>
            <a:ext cx="8389821" cy="369332"/>
          </a:xfrm>
          <a:prstGeom prst="rect">
            <a:avLst/>
          </a:prstGeom>
        </p:spPr>
        <p:txBody>
          <a:bodyPr wrap="square">
            <a:spAutoFit/>
          </a:bodyPr>
          <a:lstStyle/>
          <a:p>
            <a:r>
              <a:rPr lang="en-US" dirty="0"/>
              <a:t>https://</a:t>
            </a:r>
            <a:r>
              <a:rPr lang="en-US" dirty="0" err="1"/>
              <a:t>historymadeeveryday.files.wordpress.com</a:t>
            </a:r>
            <a:r>
              <a:rPr lang="en-US" dirty="0"/>
              <a:t>/2013/09/greek-gods-chart2.jpg</a:t>
            </a:r>
          </a:p>
        </p:txBody>
      </p:sp>
    </p:spTree>
    <p:extLst>
      <p:ext uri="{BB962C8B-B14F-4D97-AF65-F5344CB8AC3E}">
        <p14:creationId xmlns:p14="http://schemas.microsoft.com/office/powerpoint/2010/main" val="125228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55" y="274637"/>
            <a:ext cx="4564142" cy="1339009"/>
          </a:xfrm>
        </p:spPr>
        <p:txBody>
          <a:bodyPr/>
          <a:lstStyle/>
          <a:p>
            <a:r>
              <a:rPr lang="en-US" dirty="0" smtClean="0">
                <a:latin typeface="Cooper Black"/>
                <a:cs typeface="Cooper Black"/>
              </a:rPr>
              <a:t>Government</a:t>
            </a:r>
            <a:endParaRPr lang="en-US" dirty="0">
              <a:latin typeface="Cooper Black"/>
              <a:cs typeface="Cooper Black"/>
            </a:endParaRPr>
          </a:p>
        </p:txBody>
      </p:sp>
      <p:sp>
        <p:nvSpPr>
          <p:cNvPr id="3" name="Content Placeholder 2"/>
          <p:cNvSpPr>
            <a:spLocks noGrp="1"/>
          </p:cNvSpPr>
          <p:nvPr>
            <p:ph idx="1"/>
          </p:nvPr>
        </p:nvSpPr>
        <p:spPr>
          <a:xfrm>
            <a:off x="477789" y="2387350"/>
            <a:ext cx="8464903" cy="4470650"/>
          </a:xfrm>
        </p:spPr>
        <p:txBody>
          <a:bodyPr>
            <a:noAutofit/>
          </a:bodyPr>
          <a:lstStyle/>
          <a:p>
            <a:r>
              <a:rPr lang="en-US" sz="1800" dirty="0"/>
              <a:t>kings ruled Athens; then an </a:t>
            </a:r>
            <a:r>
              <a:rPr lang="en-US" sz="1800" b="1" dirty="0" smtClean="0"/>
              <a:t>oligarchy</a:t>
            </a:r>
            <a:r>
              <a:rPr lang="en-US" sz="1800" dirty="0" smtClean="0"/>
              <a:t> (rule by the few), and then </a:t>
            </a:r>
            <a:r>
              <a:rPr lang="en-US" sz="1800" b="1" dirty="0" smtClean="0"/>
              <a:t>democracy</a:t>
            </a:r>
            <a:r>
              <a:rPr lang="en-US" sz="1800" dirty="0" smtClean="0"/>
              <a:t> (voting by the citizens) --  </a:t>
            </a:r>
            <a:r>
              <a:rPr lang="en-US" sz="1800" i="1" dirty="0" smtClean="0">
                <a:solidFill>
                  <a:srgbClr val="0000FF"/>
                </a:solidFill>
              </a:rPr>
              <a:t>1</a:t>
            </a:r>
            <a:r>
              <a:rPr lang="en-US" sz="1800" i="1" baseline="30000" dirty="0" smtClean="0">
                <a:solidFill>
                  <a:srgbClr val="0000FF"/>
                </a:solidFill>
              </a:rPr>
              <a:t>st</a:t>
            </a:r>
            <a:r>
              <a:rPr lang="en-US" sz="1800" i="1" dirty="0" smtClean="0">
                <a:solidFill>
                  <a:srgbClr val="0000FF"/>
                </a:solidFill>
              </a:rPr>
              <a:t> to create a democratic government</a:t>
            </a:r>
          </a:p>
          <a:p>
            <a:r>
              <a:rPr lang="en-US" sz="1800" b="1" dirty="0" smtClean="0"/>
              <a:t>City</a:t>
            </a:r>
            <a:r>
              <a:rPr lang="en-US" sz="1800" b="1" dirty="0"/>
              <a:t>-</a:t>
            </a:r>
            <a:r>
              <a:rPr lang="en-US" sz="1800" b="1" dirty="0" smtClean="0"/>
              <a:t>states </a:t>
            </a:r>
            <a:r>
              <a:rPr lang="en-US" sz="1800" dirty="0" smtClean="0"/>
              <a:t>(</a:t>
            </a:r>
            <a:r>
              <a:rPr lang="en-US" sz="1800" dirty="0"/>
              <a:t>(</a:t>
            </a:r>
            <a:r>
              <a:rPr lang="en-US" sz="1800" i="1" dirty="0"/>
              <a:t>polis</a:t>
            </a:r>
            <a:r>
              <a:rPr lang="en-US" sz="1800" dirty="0"/>
              <a:t>) – cities governed </a:t>
            </a:r>
            <a:r>
              <a:rPr lang="en-US" sz="1800" dirty="0" smtClean="0"/>
              <a:t>themselves)  </a:t>
            </a:r>
            <a:r>
              <a:rPr lang="en-US" sz="1800" dirty="0"/>
              <a:t>joined together to form leagues that came into conflict, weakening Greece and leading to its conquest by the Macedonian kings and later, the Roman Empire</a:t>
            </a:r>
            <a:r>
              <a:rPr lang="en-US" sz="1800" dirty="0" smtClean="0"/>
              <a:t>.</a:t>
            </a:r>
            <a:endParaRPr lang="en-US" sz="1800" dirty="0"/>
          </a:p>
          <a:p>
            <a:r>
              <a:rPr lang="en-US" sz="1800" dirty="0"/>
              <a:t>The </a:t>
            </a:r>
            <a:r>
              <a:rPr lang="en-US" sz="1800" dirty="0">
                <a:solidFill>
                  <a:srgbClr val="0000FF"/>
                </a:solidFill>
              </a:rPr>
              <a:t>Greek government did not have political parties</a:t>
            </a:r>
            <a:r>
              <a:rPr lang="en-US" sz="1800" dirty="0"/>
              <a:t>. However, the Greeks realized that allowing public officials to be elected by popular vote would nearly always result in the wealthiest, most educated and most well-known citizens being elected. In order to make the government representative, Greek officials allowed election to some public offices -- those not requiring particular qualifications, such as military experience -- to be decided by a lottery system to which any citizen could submit their name</a:t>
            </a:r>
            <a:r>
              <a:rPr lang="en-US" sz="1800" dirty="0" smtClean="0"/>
              <a:t>.</a:t>
            </a:r>
            <a:endParaRPr lang="en-US" sz="1800" dirty="0"/>
          </a:p>
        </p:txBody>
      </p:sp>
      <p:pic>
        <p:nvPicPr>
          <p:cNvPr id="4" name="Picture 3"/>
          <p:cNvPicPr>
            <a:picLocks noChangeAspect="1"/>
          </p:cNvPicPr>
          <p:nvPr/>
        </p:nvPicPr>
        <p:blipFill>
          <a:blip r:embed="rId2"/>
          <a:stretch>
            <a:fillRect/>
          </a:stretch>
        </p:blipFill>
        <p:spPr>
          <a:xfrm>
            <a:off x="5132692" y="228600"/>
            <a:ext cx="3810000" cy="2133600"/>
          </a:xfrm>
          <a:prstGeom prst="rect">
            <a:avLst/>
          </a:prstGeom>
        </p:spPr>
      </p:pic>
    </p:spTree>
    <p:extLst>
      <p:ext uri="{BB962C8B-B14F-4D97-AF65-F5344CB8AC3E}">
        <p14:creationId xmlns:p14="http://schemas.microsoft.com/office/powerpoint/2010/main" val="3922646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4540</TotalTime>
  <Words>1202</Words>
  <Application>Microsoft Macintosh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Tradition</vt:lpstr>
      <vt:lpstr>Ancient Civilizations GREEKS (Archaic to Classical Age)</vt:lpstr>
      <vt:lpstr>History Before “Classical Age”</vt:lpstr>
      <vt:lpstr>Time Period 800 B.C. to 13 B.C.</vt:lpstr>
      <vt:lpstr>Language (Written &amp; Verbal)</vt:lpstr>
      <vt:lpstr>Earliest Written Language</vt:lpstr>
      <vt:lpstr>Greek Alphabet</vt:lpstr>
      <vt:lpstr>Religion</vt:lpstr>
      <vt:lpstr>PowerPoint Presentation</vt:lpstr>
      <vt:lpstr>Government</vt:lpstr>
      <vt:lpstr>Famous Leaders</vt:lpstr>
      <vt:lpstr>Art/Music</vt:lpstr>
      <vt:lpstr>Education</vt:lpstr>
      <vt:lpstr>Topography of Land</vt:lpstr>
      <vt:lpstr>Life as a Citizen</vt:lpstr>
      <vt:lpstr>Role of Women</vt:lpstr>
      <vt:lpstr>Economy</vt:lpstr>
      <vt:lpstr>Science and Technology</vt:lpstr>
      <vt:lpstr>Inventions – Innovations –  Key Achievements</vt:lpstr>
      <vt:lpstr>Important  Scientist-Philosophers-Historians</vt:lpstr>
      <vt:lpstr>DID YOU KNOW??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Civilizations GREEKS</dc:title>
  <dc:creator>Bobbie</dc:creator>
  <cp:lastModifiedBy>Bobbie</cp:lastModifiedBy>
  <cp:revision>24</cp:revision>
  <cp:lastPrinted>2016-08-22T14:35:56Z</cp:lastPrinted>
  <dcterms:created xsi:type="dcterms:W3CDTF">2015-10-23T01:05:48Z</dcterms:created>
  <dcterms:modified xsi:type="dcterms:W3CDTF">2016-08-22T17:38:16Z</dcterms:modified>
</cp:coreProperties>
</file>